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1" r:id="rId2"/>
    <p:sldId id="256" r:id="rId3"/>
    <p:sldId id="257" r:id="rId4"/>
    <p:sldId id="258" r:id="rId5"/>
    <p:sldId id="260" r:id="rId6"/>
    <p:sldId id="261" r:id="rId7"/>
    <p:sldId id="266" r:id="rId8"/>
    <p:sldId id="269" r:id="rId9"/>
    <p:sldId id="272" r:id="rId10"/>
    <p:sldId id="274" r:id="rId11"/>
    <p:sldId id="277" r:id="rId12"/>
    <p:sldId id="278" r:id="rId13"/>
    <p:sldId id="276" r:id="rId14"/>
    <p:sldId id="275" r:id="rId15"/>
    <p:sldId id="279" r:id="rId16"/>
    <p:sldId id="273" r:id="rId17"/>
  </p:sldIdLst>
  <p:sldSz cx="10080625" cy="5670550"/>
  <p:notesSz cx="7559675" cy="10691813"/>
  <p:embeddedFontLst>
    <p:embeddedFont>
      <p:font typeface="Andreas" pitchFamily="50" charset="0"/>
      <p:regular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Bahnschrift SemiBold Condensed" panose="020B0502040204020203" pitchFamily="34" charset="0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7" autoAdjust="0"/>
  </p:normalViewPr>
  <p:slideViewPr>
    <p:cSldViewPr snapToGrid="0">
      <p:cViewPr varScale="1">
        <p:scale>
          <a:sx n="129" d="100"/>
          <a:sy n="129" d="100"/>
        </p:scale>
        <p:origin x="72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394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4C14FC-214D-C1C7-0C2B-601AD6D28E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295C2A-8BA1-3C4A-B5BF-58202793D0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2199D-900B-4497-83F0-EFEB3EA6FB43}" type="datetimeFigureOut">
              <a:rPr lang="es-ES" smtClean="0"/>
              <a:t>10/01/2024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CA9AA-9785-ECA9-0EE8-E44793CBBC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878C6B-3A90-DFAF-A466-F9C8D4DAF6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95106-4DB3-4351-8036-850428EFC2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5477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01688"/>
            <a:ext cx="7126287" cy="401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1263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01688"/>
            <a:ext cx="7126287" cy="401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958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01688"/>
            <a:ext cx="7126287" cy="401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194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e3da0f62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e3da0f62df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01688"/>
            <a:ext cx="7126287" cy="401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827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01688"/>
            <a:ext cx="7126287" cy="401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2477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01688"/>
            <a:ext cx="7126287" cy="401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3506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3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4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2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3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4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5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6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subTitle" idx="1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2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3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3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microsoft.com/office/2007/relationships/hdphoto" Target="../media/hdphoto3.wdp"/><Relationship Id="rId9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6CE2C9D2-64D0-CB96-01F6-466524338CA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10225" y="3118488"/>
            <a:ext cx="1346799" cy="1289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8;p24">
            <a:extLst>
              <a:ext uri="{FF2B5EF4-FFF2-40B4-BE49-F238E27FC236}">
                <a16:creationId xmlns:a16="http://schemas.microsoft.com/office/drawing/2014/main" id="{58CE72F8-C7FA-E60C-B886-813FCD5CFA3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7647" y="2460667"/>
            <a:ext cx="4520024" cy="20469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25">
            <a:extLst>
              <a:ext uri="{FF2B5EF4-FFF2-40B4-BE49-F238E27FC236}">
                <a16:creationId xmlns:a16="http://schemas.microsoft.com/office/drawing/2014/main" id="{C6F03ABE-DF25-D46E-0A44-4E9A11EB7DB7}"/>
              </a:ext>
            </a:extLst>
          </p:cNvPr>
          <p:cNvSpPr txBox="1"/>
          <p:nvPr/>
        </p:nvSpPr>
        <p:spPr>
          <a:xfrm>
            <a:off x="4049735" y="4785326"/>
            <a:ext cx="198115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0A469E"/>
                </a:solidFill>
                <a:latin typeface="Aptos Display" panose="020B0004020202020204" pitchFamily="34" charset="0"/>
              </a:rPr>
              <a:t>TSEYOR.ORG</a:t>
            </a:r>
            <a:endParaRPr sz="2400" b="1" dirty="0">
              <a:solidFill>
                <a:srgbClr val="0A469E"/>
              </a:solidFill>
              <a:latin typeface="Aptos Display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14C5CE-19BD-756A-59CA-A2DA67BB31A0}"/>
              </a:ext>
            </a:extLst>
          </p:cNvPr>
          <p:cNvSpPr txBox="1"/>
          <p:nvPr/>
        </p:nvSpPr>
        <p:spPr>
          <a:xfrm>
            <a:off x="518586" y="872518"/>
            <a:ext cx="89581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rgbClr val="0A469E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dreas" pitchFamily="50" charset="0"/>
              </a:rPr>
              <a:t>ONG MUNDO ARMÓNICO TSEYOR </a:t>
            </a:r>
          </a:p>
          <a:p>
            <a:pPr algn="ctr"/>
            <a:r>
              <a:rPr lang="es-ES" sz="5400" dirty="0">
                <a:ln w="0"/>
                <a:solidFill>
                  <a:srgbClr val="0A469E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dreas" pitchFamily="50" charset="0"/>
              </a:rPr>
              <a:t>EN CHILE</a:t>
            </a:r>
          </a:p>
        </p:txBody>
      </p:sp>
      <p:pic>
        <p:nvPicPr>
          <p:cNvPr id="8" name="Google Shape;137;p24">
            <a:extLst>
              <a:ext uri="{FF2B5EF4-FFF2-40B4-BE49-F238E27FC236}">
                <a16:creationId xmlns:a16="http://schemas.microsoft.com/office/drawing/2014/main" id="{E403C1BD-D5E1-0405-F2BD-BC7BB304E3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5782" y="3010203"/>
            <a:ext cx="950027" cy="1474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139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CCCBFF-C2E7-0433-7C22-11CD733BE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74" y="0"/>
            <a:ext cx="5086350" cy="2861071"/>
          </a:xfrm>
          <a:prstGeom prst="rect">
            <a:avLst/>
          </a:prstGeom>
        </p:spPr>
      </p:pic>
      <p:pic>
        <p:nvPicPr>
          <p:cNvPr id="5" name="Google Shape;143;p25">
            <a:extLst>
              <a:ext uri="{FF2B5EF4-FFF2-40B4-BE49-F238E27FC236}">
                <a16:creationId xmlns:a16="http://schemas.microsoft.com/office/drawing/2014/main" id="{7B52A2BF-88FA-7E8A-B930-21E1C4F6F857}"/>
              </a:ext>
            </a:extLst>
          </p:cNvPr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522" t="42457" r="25100" b="14681"/>
          <a:stretch/>
        </p:blipFill>
        <p:spPr>
          <a:xfrm>
            <a:off x="5070476" y="3256160"/>
            <a:ext cx="5010149" cy="241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8FBD3D-2207-3788-7E81-02965FCFA1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1000" contrast="9000"/>
                    </a14:imgEffect>
                  </a14:imgLayer>
                </a14:imgProps>
              </a:ext>
            </a:extLst>
          </a:blip>
          <a:srcRect t="1" b="7690"/>
          <a:stretch/>
        </p:blipFill>
        <p:spPr>
          <a:xfrm>
            <a:off x="4793599" y="0"/>
            <a:ext cx="5287026" cy="32561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6F6C2B-4404-743A-4A97-1126AC640A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97" y="2622550"/>
            <a:ext cx="508635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22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A56CED-2467-9E68-1DBC-33A4DD956D83}"/>
              </a:ext>
            </a:extLst>
          </p:cNvPr>
          <p:cNvSpPr txBox="1"/>
          <p:nvPr/>
        </p:nvSpPr>
        <p:spPr>
          <a:xfrm>
            <a:off x="710835" y="480784"/>
            <a:ext cx="545184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Nuestros amigos estelares siempre nos dicen: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/>
              <a:t>“No nos creáis, comprobadlo por vosotros mismos. Porque si experimentáis, ya nadie os va a tener que explicar. Lo vais a saber.”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Siempre nos han tratado con sumo respeto, amor y amistad. Nos dicen: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/>
              <a:t>“Solo os damos referencias, no podemos dirigir vuestras vidas, eso sería una burda interferencia. Habéis de tomar vuestras propias decisiones y actuar en plena libertad.”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23A522-ADDA-A737-A001-EB528EFDB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259" y="586928"/>
            <a:ext cx="2667855" cy="4229096"/>
          </a:xfrm>
          <a:prstGeom prst="rect">
            <a:avLst/>
          </a:prstGeom>
        </p:spPr>
      </p:pic>
      <p:sp>
        <p:nvSpPr>
          <p:cNvPr id="7" name="Google Shape;101;p19">
            <a:extLst>
              <a:ext uri="{FF2B5EF4-FFF2-40B4-BE49-F238E27FC236}">
                <a16:creationId xmlns:a16="http://schemas.microsoft.com/office/drawing/2014/main" id="{977711FF-3B11-5B27-623A-3C5F89560487}"/>
              </a:ext>
            </a:extLst>
          </p:cNvPr>
          <p:cNvSpPr txBox="1"/>
          <p:nvPr/>
        </p:nvSpPr>
        <p:spPr>
          <a:xfrm>
            <a:off x="6763114" y="4892241"/>
            <a:ext cx="2340000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s-ES" sz="1800" b="1" dirty="0">
                <a:latin typeface="Bahnschrift SemiBold Condensed" panose="020B0502040204020203" pitchFamily="34" charset="0"/>
              </a:rPr>
              <a:t>SHILCARS</a:t>
            </a:r>
            <a:endParaRPr sz="1800" b="1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438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EC2BEB-3C1D-D215-479D-8175382B6FD7}"/>
              </a:ext>
            </a:extLst>
          </p:cNvPr>
          <p:cNvSpPr txBox="1"/>
          <p:nvPr/>
        </p:nvSpPr>
        <p:spPr>
          <a:xfrm>
            <a:off x="736599" y="480784"/>
            <a:ext cx="499745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Los Guías Estelares nos invitan a un proceso de </a:t>
            </a:r>
            <a:r>
              <a:rPr lang="es-ES" sz="2000" b="1" dirty="0"/>
              <a:t>autodescubrimiento.</a:t>
            </a:r>
          </a:p>
          <a:p>
            <a:pPr algn="just"/>
            <a:endParaRPr lang="es-ES" sz="2000" b="1" dirty="0"/>
          </a:p>
          <a:p>
            <a:pPr algn="just"/>
            <a:r>
              <a:rPr lang="es-ES" sz="2000" dirty="0"/>
              <a:t>A través de un </a:t>
            </a:r>
            <a:r>
              <a:rPr lang="es-ES" sz="2000" b="1" dirty="0"/>
              <a:t>trabajo interior, espiritual</a:t>
            </a:r>
            <a:r>
              <a:rPr lang="es-ES" sz="2000" dirty="0"/>
              <a:t>, personal, y la nutritiva </a:t>
            </a:r>
            <a:r>
              <a:rPr lang="es-ES" sz="2000" b="1" dirty="0"/>
              <a:t>retroalimentación grupal.</a:t>
            </a:r>
          </a:p>
          <a:p>
            <a:pPr algn="just"/>
            <a:endParaRPr lang="es-ES" sz="2000" b="1" dirty="0"/>
          </a:p>
          <a:p>
            <a:pPr algn="just"/>
            <a:r>
              <a:rPr lang="es-ES" sz="2000" dirty="0"/>
              <a:t>Se trata de activar la </a:t>
            </a:r>
            <a:r>
              <a:rPr lang="es-ES" sz="2000" b="1" dirty="0"/>
              <a:t>alquimia </a:t>
            </a:r>
            <a:r>
              <a:rPr lang="es-ES" sz="2000" b="1" dirty="0" err="1"/>
              <a:t>transmutadora</a:t>
            </a:r>
            <a:r>
              <a:rPr lang="es-ES" sz="2000" b="1" dirty="0"/>
              <a:t> </a:t>
            </a:r>
            <a:r>
              <a:rPr lang="es-ES" sz="2000" dirty="0"/>
              <a:t>para que podamos recuperar nuestra condición de </a:t>
            </a:r>
            <a:r>
              <a:rPr lang="es-ES" sz="2000" b="1" dirty="0"/>
              <a:t>seres atlantes despiertos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Y poder así descubrir </a:t>
            </a:r>
            <a:r>
              <a:rPr lang="es-ES" sz="2000" b="1" dirty="0"/>
              <a:t>nuestro origen estelar</a:t>
            </a:r>
            <a:r>
              <a:rPr lang="es-ES" sz="2000" dirty="0"/>
              <a:t>, </a:t>
            </a:r>
            <a:r>
              <a:rPr lang="es-ES" sz="2000" b="1" dirty="0"/>
              <a:t>sanar nuestros cuerpos</a:t>
            </a:r>
            <a:r>
              <a:rPr lang="es-ES" sz="2000" dirty="0"/>
              <a:t>, y </a:t>
            </a:r>
            <a:r>
              <a:rPr lang="es-ES" sz="2000" b="1" dirty="0"/>
              <a:t>conectarnos con el universo entero</a:t>
            </a:r>
            <a:r>
              <a:rPr lang="es-ES" sz="20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F62EB4-6FB4-5A97-B8D4-580078760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3" y="0"/>
            <a:ext cx="3776662" cy="567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75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64F5B6-6F80-35C0-8FF5-5D28F02BE367}"/>
              </a:ext>
            </a:extLst>
          </p:cNvPr>
          <p:cNvSpPr txBox="1"/>
          <p:nvPr/>
        </p:nvSpPr>
        <p:spPr>
          <a:xfrm>
            <a:off x="506412" y="326896"/>
            <a:ext cx="9067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Trabajamos la </a:t>
            </a:r>
            <a:r>
              <a:rPr lang="es-ES" sz="2000" b="1" dirty="0"/>
              <a:t>Psicología transpersonal</a:t>
            </a:r>
            <a:r>
              <a:rPr lang="es-ES" sz="2000" dirty="0"/>
              <a:t>, y disponemos </a:t>
            </a:r>
            <a:r>
              <a:rPr lang="es-ES" sz="2000" b="1" dirty="0"/>
              <a:t>de herramientas de </a:t>
            </a:r>
            <a:r>
              <a:rPr lang="es-ES" sz="2000" b="1" dirty="0" err="1"/>
              <a:t>auto-ayuda</a:t>
            </a:r>
            <a:r>
              <a:rPr lang="es-ES" sz="2000" dirty="0"/>
              <a:t> proporcionadas por nuestros </a:t>
            </a:r>
            <a:r>
              <a:rPr lang="es-ES" sz="2000" b="1" dirty="0"/>
              <a:t>Guías Estelares</a:t>
            </a:r>
            <a:r>
              <a:rPr lang="es-ES" sz="2000" dirty="0"/>
              <a:t>.</a:t>
            </a:r>
          </a:p>
          <a:p>
            <a:endParaRPr lang="es-ES" sz="2000" dirty="0"/>
          </a:p>
          <a:p>
            <a:r>
              <a:rPr lang="es-ES" sz="2000" dirty="0"/>
              <a:t>Practicamos </a:t>
            </a:r>
            <a:r>
              <a:rPr lang="es-ES" sz="2000" b="1" dirty="0"/>
              <a:t>meditaciones</a:t>
            </a:r>
            <a:r>
              <a:rPr lang="es-ES" sz="2000" dirty="0"/>
              <a:t> para conectar con nuestra </a:t>
            </a:r>
            <a:r>
              <a:rPr lang="es-ES" sz="2000" b="1" dirty="0"/>
              <a:t>micropartícula</a:t>
            </a:r>
            <a:r>
              <a:rPr lang="es-ES" sz="2000" dirty="0"/>
              <a:t> (chispa divina) y otros trabajos con energías sutiles y extrapolación del pensamiento.</a:t>
            </a:r>
          </a:p>
          <a:p>
            <a:endParaRPr lang="es-ES" sz="2000" dirty="0"/>
          </a:p>
          <a:p>
            <a:r>
              <a:rPr lang="es-ES" sz="2000" dirty="0"/>
              <a:t>Es todo un proceso de </a:t>
            </a:r>
            <a:r>
              <a:rPr lang="es-ES" sz="2000" b="1" dirty="0"/>
              <a:t>alquimia </a:t>
            </a:r>
            <a:r>
              <a:rPr lang="es-ES" sz="2000" b="1" dirty="0" err="1"/>
              <a:t>transmutadora</a:t>
            </a:r>
            <a:r>
              <a:rPr lang="es-ES" sz="2000" dirty="0"/>
              <a:t>, del </a:t>
            </a:r>
            <a:r>
              <a:rPr lang="es-ES" sz="2000" b="1" dirty="0"/>
              <a:t>que todos somos valedores</a:t>
            </a:r>
            <a:r>
              <a:rPr lang="es-ES" sz="2000" dirty="0"/>
              <a:t>, solo se requiere poner unas sencillas claves en práctica:</a:t>
            </a:r>
          </a:p>
          <a:p>
            <a:endParaRPr lang="es-ES" sz="2000" dirty="0"/>
          </a:p>
          <a:p>
            <a:r>
              <a:rPr lang="es-ES" sz="2000" b="1" dirty="0"/>
              <a:t>1. Autoobservación. </a:t>
            </a:r>
            <a:r>
              <a:rPr lang="es-ES" sz="2000" dirty="0"/>
              <a:t>De instante en instante.</a:t>
            </a:r>
          </a:p>
          <a:p>
            <a:r>
              <a:rPr lang="es-ES" sz="2000" b="1" dirty="0"/>
              <a:t>2. Desapego. </a:t>
            </a:r>
            <a:r>
              <a:rPr lang="es-ES" sz="2000" dirty="0"/>
              <a:t>De la materia.</a:t>
            </a:r>
          </a:p>
          <a:p>
            <a:pPr marL="342900" indent="-342900">
              <a:buAutoNum type="arabicPeriod"/>
            </a:pPr>
            <a:endParaRPr lang="es-ES" sz="2000" dirty="0"/>
          </a:p>
          <a:p>
            <a:r>
              <a:rPr lang="es-ES" sz="2000" dirty="0"/>
              <a:t>Y del resultado de las dos anteriores, en equilibrio, se genera sin pensar:</a:t>
            </a:r>
          </a:p>
          <a:p>
            <a:pPr marL="342900" indent="-342900">
              <a:buAutoNum type="arabicPeriod"/>
            </a:pPr>
            <a:endParaRPr lang="es-ES" sz="2000" dirty="0"/>
          </a:p>
          <a:p>
            <a:r>
              <a:rPr lang="es-ES" sz="2000" b="1" dirty="0"/>
              <a:t>3. Sacrificio por la Humanidad</a:t>
            </a:r>
            <a:r>
              <a:rPr lang="es-ES" sz="2000" dirty="0"/>
              <a:t>. Que viene de “sacro” (sagrado) y “oficio”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283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FB16ED-A913-3818-8BA6-2DD56A3D99CF}"/>
              </a:ext>
            </a:extLst>
          </p:cNvPr>
          <p:cNvSpPr txBox="1"/>
          <p:nvPr/>
        </p:nvSpPr>
        <p:spPr>
          <a:xfrm>
            <a:off x="504825" y="556984"/>
            <a:ext cx="91217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Nuestras actividades son:</a:t>
            </a:r>
          </a:p>
          <a:p>
            <a:pPr algn="just"/>
            <a:endParaRPr lang="es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/>
              <a:t>Reuniones virtuales</a:t>
            </a:r>
            <a:r>
              <a:rPr lang="es-ES" sz="2000" dirty="0"/>
              <a:t>, que nos conectan desde todas las partes del planeta y nos permiten organizarnos.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/>
              <a:t>Encuentros y convivencias</a:t>
            </a:r>
            <a:r>
              <a:rPr lang="es-ES" sz="2000" dirty="0"/>
              <a:t>, donde practicamos la hermandad y profundizamos en las lecturas, meditaciones, talleres...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/>
              <a:t>Retiros espirituales</a:t>
            </a:r>
            <a:r>
              <a:rPr lang="es-ES" sz="2000" dirty="0"/>
              <a:t>, donde nos centramos en la meditación y la interiorización.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/>
              <a:t>Trabajos de campo</a:t>
            </a:r>
            <a:r>
              <a:rPr lang="es-ES" sz="2000" dirty="0"/>
              <a:t>, donde vamos a saludar y tal vez recibir la visita de los hermanos de las estrellas.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/>
              <a:t>Actividades de Ciencia, Arte, Filosofía, Espiritualidad</a:t>
            </a:r>
            <a:r>
              <a:rPr lang="es-ES" sz="2000" dirty="0"/>
              <a:t>… (CAFE)</a:t>
            </a:r>
          </a:p>
        </p:txBody>
      </p:sp>
    </p:spTree>
    <p:extLst>
      <p:ext uri="{BB962C8B-B14F-4D97-AF65-F5344CB8AC3E}">
        <p14:creationId xmlns:p14="http://schemas.microsoft.com/office/powerpoint/2010/main" val="2074540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72620C-DC6F-7D47-2ECF-CFDF2F394523}"/>
              </a:ext>
            </a:extLst>
          </p:cNvPr>
          <p:cNvSpPr txBox="1"/>
          <p:nvPr/>
        </p:nvSpPr>
        <p:spPr>
          <a:xfrm>
            <a:off x="485775" y="419239"/>
            <a:ext cx="91154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Invitamos a todos los chilenos de buena voluntad</a:t>
            </a:r>
            <a:r>
              <a:rPr lang="es-ES" sz="2000" dirty="0"/>
              <a:t> a ser parte de este proyecto que comienza hoy, aquí, y que poco a poco irá desvelando nuevas expectativas y cubriendo todo tipo </a:t>
            </a:r>
            <a:r>
              <a:rPr lang="es-ES" sz="2000"/>
              <a:t>de necesidades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Pedimos </a:t>
            </a:r>
            <a:r>
              <a:rPr lang="es-ES" sz="2000" b="1" dirty="0"/>
              <a:t>paciencia</a:t>
            </a:r>
            <a:r>
              <a:rPr lang="es-ES" sz="2000" dirty="0"/>
              <a:t>, porque </a:t>
            </a:r>
            <a:r>
              <a:rPr lang="es-ES" sz="2000" b="1" dirty="0"/>
              <a:t>TSEYOR</a:t>
            </a:r>
            <a:r>
              <a:rPr lang="es-ES" sz="2000" dirty="0"/>
              <a:t> es un proceso de descubrimiento, y nos gustaría que nos consideren sus amigos. Amigos imperfectos, con virtudes y defectos, pero </a:t>
            </a:r>
            <a:r>
              <a:rPr lang="es-ES" sz="2000" b="1" dirty="0"/>
              <a:t>dispuestos siempre a la colaboración y la amistad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Ofrecemos un </a:t>
            </a:r>
            <a:r>
              <a:rPr lang="es-ES" sz="2000" b="1" dirty="0"/>
              <a:t>Curso Holístico</a:t>
            </a:r>
            <a:r>
              <a:rPr lang="es-ES" sz="2000" dirty="0"/>
              <a:t>, totalmente </a:t>
            </a:r>
            <a:r>
              <a:rPr lang="es-ES" sz="2000" b="1" dirty="0"/>
              <a:t>gratuito</a:t>
            </a:r>
            <a:r>
              <a:rPr lang="es-ES" sz="2000" dirty="0"/>
              <a:t>, donde están las bases del mensaje de las estrellas, y que sirve de entrada al proyecto.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La invitación queda hecha por parte de estos humildes representantes de la </a:t>
            </a:r>
            <a:r>
              <a:rPr lang="es-ES" sz="2000" b="1" dirty="0"/>
              <a:t>Confederación de Mundos Habitados de la Galaxia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3200" b="1" dirty="0"/>
              <a:t>Gracias </a:t>
            </a:r>
            <a:r>
              <a:rPr lang="es-ES" sz="3200" dirty="0"/>
              <a:t>a todos </a:t>
            </a:r>
            <a:r>
              <a:rPr lang="es-ES" sz="2000" dirty="0"/>
              <a:t>por vuestra atención. Amor.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EC170F-D0DC-03EF-B841-2E6C02D5F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919713">
            <a:off x="7657978" y="4412893"/>
            <a:ext cx="1316135" cy="91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08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5475FE-CC60-45CD-7CD7-A492C4854A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67"/>
          <a:stretch/>
        </p:blipFill>
        <p:spPr>
          <a:xfrm>
            <a:off x="1" y="0"/>
            <a:ext cx="10080624" cy="566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53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540000" y="877229"/>
            <a:ext cx="8946900" cy="4097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ONG MUNDO ARMÓNICO TSEYOR </a:t>
            </a:r>
            <a:r>
              <a:rPr lang="es-ES" sz="2000" i="0" u="none" strike="noStrike" cap="none" dirty="0">
                <a:latin typeface="Arial"/>
                <a:ea typeface="Arial"/>
                <a:cs typeface="Arial"/>
                <a:sym typeface="Arial"/>
              </a:rPr>
              <a:t>es un grupo de contacto extraterrestre con fines de ayuda humanitaria, divulgación y trabajo transpersonal</a:t>
            </a:r>
            <a:r>
              <a:rPr lang="es-ES" sz="2000" dirty="0"/>
              <a:t>.</a:t>
            </a:r>
          </a:p>
          <a:p>
            <a:pPr marL="108000"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lang="es-ES" sz="2000" dirty="0"/>
          </a:p>
          <a:p>
            <a:pPr marL="108000" algn="ctr"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Hemos mantenido conversaciones por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más de 40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 años con seres humanos vivos de diversos planetas de la galaxia.</a:t>
            </a:r>
          </a:p>
          <a:p>
            <a:pPr marL="108000" algn="ctr">
              <a:buSzPts val="900"/>
            </a:pPr>
            <a:endParaRPr lang="es-ES" sz="2000" dirty="0"/>
          </a:p>
          <a:p>
            <a:pPr marL="108000" algn="ctr">
              <a:buSzPts val="900"/>
            </a:pPr>
            <a:r>
              <a:rPr lang="es-ES" sz="2000" dirty="0"/>
              <a:t>Quienes nos han transmitido un mensaje de </a:t>
            </a:r>
            <a:r>
              <a:rPr lang="es-ES" sz="2000" b="1" dirty="0"/>
              <a:t>amor, hermandad y sanación</a:t>
            </a:r>
            <a:r>
              <a:rPr lang="es-ES" sz="2000" dirty="0"/>
              <a:t>. </a:t>
            </a:r>
          </a:p>
          <a:p>
            <a:pPr marL="108000" algn="ctr">
              <a:buSzPts val="900"/>
            </a:pPr>
            <a:endParaRPr lang="es-ES" sz="2000" dirty="0"/>
          </a:p>
          <a:p>
            <a:pPr marL="108000"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Somos aprendices de la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filosofía cuántica</a:t>
            </a:r>
            <a:r>
              <a:rPr lang="es-ES" sz="2000" i="0" u="none" strike="noStrike" cap="none" dirty="0">
                <a:latin typeface="Arial"/>
                <a:ea typeface="Arial"/>
                <a:cs typeface="Arial"/>
                <a:sym typeface="Arial"/>
              </a:rPr>
              <a:t>, que aspira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al pensamiento trascendente, </a:t>
            </a:r>
            <a:r>
              <a:rPr lang="es-ES" sz="2000" i="0" u="none" strike="noStrike" cap="none" dirty="0">
                <a:latin typeface="Arial"/>
                <a:ea typeface="Arial"/>
                <a:cs typeface="Arial"/>
                <a:sym typeface="Arial"/>
              </a:rPr>
              <a:t>y contamos con la ayuda del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Cristo Cósmico</a:t>
            </a:r>
            <a:endParaRPr lang="es-ES"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08000"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lang="es-ES" sz="2000" dirty="0"/>
          </a:p>
          <a:p>
            <a:pPr marL="108000"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dirty="0"/>
              <a:t>Está previsto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despertar espiritual 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de esta humanidad y la creación de las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Sociedades Armónicas de la Galaxia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, aquí en este planeta.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3;p17">
            <a:extLst>
              <a:ext uri="{FF2B5EF4-FFF2-40B4-BE49-F238E27FC236}">
                <a16:creationId xmlns:a16="http://schemas.microsoft.com/office/drawing/2014/main" id="{65E63AD1-594A-EA4F-5A07-28E534368C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5151" y="641835"/>
            <a:ext cx="4322764" cy="328339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505890" y="726057"/>
            <a:ext cx="4322764" cy="44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Todo comenzó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hace más de 40 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años, en una sesión de estudiantes de hipnosis, en España.</a:t>
            </a: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lang="es-ES"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08000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Mientras efectuaban las prácticas, se conectó telepáticamente un ser que se presentó como </a:t>
            </a:r>
            <a:r>
              <a:rPr lang="es-ES" sz="2000" b="1" i="0" u="none" strike="noStrike" cap="none" dirty="0" err="1">
                <a:latin typeface="Arial"/>
                <a:ea typeface="Arial"/>
                <a:cs typeface="Arial"/>
                <a:sym typeface="Arial"/>
              </a:rPr>
              <a:t>Melinus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, de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Ganímedes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08000" marR="0" lvl="0" algn="just" rtl="0"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1" i="0" u="none" strike="noStrike" cap="none" dirty="0" err="1">
                <a:latin typeface="Arial"/>
                <a:ea typeface="Arial"/>
                <a:cs typeface="Arial"/>
                <a:sym typeface="Arial"/>
              </a:rPr>
              <a:t>Melinus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 dijo ser miembro de la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 Confederación de Mundos Habitados de la Galaxia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, un conjunto de inteligencias del universo unidos con un propósito común de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ayuda humanitaria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2583" y="1821367"/>
            <a:ext cx="1977498" cy="3010532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6533782" y="4870483"/>
            <a:ext cx="183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/>
              <a:t>MELINUS</a:t>
            </a: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475424" y="562680"/>
            <a:ext cx="5125275" cy="4365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Nuestro amigo </a:t>
            </a:r>
            <a:r>
              <a:rPr lang="es-E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Josep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s-ES" sz="2000" dirty="0"/>
              <a:t>Barcelona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, España, estuvo presente en esas sesiones de conversación con </a:t>
            </a:r>
            <a:r>
              <a:rPr lang="es-ES" sz="2000" b="1" i="0" u="none" strike="noStrike" cap="none" dirty="0" err="1">
                <a:latin typeface="Arial"/>
                <a:ea typeface="Arial"/>
                <a:cs typeface="Arial"/>
                <a:sym typeface="Arial"/>
              </a:rPr>
              <a:t>Melinus</a:t>
            </a: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endParaRPr lang="es-ES" sz="2000" dirty="0"/>
          </a:p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s-ES" sz="2000" b="1" dirty="0"/>
              <a:t>Josep</a:t>
            </a:r>
            <a:r>
              <a:rPr lang="es-ES" sz="2000" dirty="0"/>
              <a:t> se convertiría unos años más tarde en el canal oficial de comunicación de </a:t>
            </a:r>
            <a:r>
              <a:rPr lang="es-ES" sz="2000" b="1" dirty="0"/>
              <a:t>TSEYOR</a:t>
            </a:r>
            <a:r>
              <a:rPr lang="es-ES" sz="2000" dirty="0"/>
              <a:t>.</a:t>
            </a:r>
          </a:p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endParaRPr lang="es-ES" sz="2000" dirty="0"/>
          </a:p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s-ES" sz="2000" dirty="0"/>
              <a:t>Durante un tiempo recibió la formación necesaria para perfeccionar su recepción telepática en su pantalla mental.</a:t>
            </a:r>
          </a:p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endParaRPr lang="es-ES" sz="2000" dirty="0"/>
          </a:p>
          <a:p>
            <a:pPr marL="4775" marR="0" lvl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s-ES" sz="2000" dirty="0"/>
              <a:t>Más adelante, se le puso el nombre de </a:t>
            </a:r>
            <a:r>
              <a:rPr lang="es-ES" sz="2000" b="1" dirty="0"/>
              <a:t>Puente</a:t>
            </a:r>
            <a:r>
              <a:rPr lang="es-ES" sz="2000" dirty="0"/>
              <a:t>, y su función es </a:t>
            </a:r>
            <a:r>
              <a:rPr lang="es-ES" sz="2000" b="1" dirty="0"/>
              <a:t>“Chac-Mool”</a:t>
            </a:r>
            <a:r>
              <a:rPr lang="es-ES" sz="2000" dirty="0"/>
              <a:t>, que en idioma maya significa “intermediario”.</a:t>
            </a:r>
          </a:p>
          <a:p>
            <a:pPr marL="4775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endParaRPr lang="es-ES" sz="2000" dirty="0"/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7000" y="562680"/>
            <a:ext cx="3303000" cy="465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/>
        </p:nvSpPr>
        <p:spPr>
          <a:xfrm>
            <a:off x="526945" y="698810"/>
            <a:ext cx="4134266" cy="438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 b="0" i="0" u="none" strike="noStrike" cap="none" dirty="0">
                <a:latin typeface="Arial"/>
                <a:ea typeface="Arial"/>
                <a:cs typeface="Arial"/>
                <a:sym typeface="Arial"/>
              </a:rPr>
              <a:t>Nuestro </a:t>
            </a:r>
            <a:r>
              <a:rPr lang="es-ES" sz="2200" dirty="0"/>
              <a:t>canalizador </a:t>
            </a:r>
            <a:r>
              <a:rPr lang="es-ES" sz="2200" b="1" dirty="0"/>
              <a:t>Puente</a:t>
            </a:r>
            <a:r>
              <a:rPr lang="es-ES" sz="2200" b="0" i="0" u="none" strike="noStrike" cap="none" dirty="0">
                <a:latin typeface="Arial"/>
                <a:ea typeface="Arial"/>
                <a:cs typeface="Arial"/>
                <a:sym typeface="Arial"/>
              </a:rPr>
              <a:t>, junto con otros hombres y mujeres, tuvieron en años sucesivos múltiples experiencias de </a:t>
            </a:r>
            <a:r>
              <a:rPr lang="es-ES" sz="2200" b="1" i="0" u="none" strike="noStrike" cap="none" dirty="0">
                <a:latin typeface="Arial"/>
                <a:ea typeface="Arial"/>
                <a:cs typeface="Arial"/>
                <a:sym typeface="Arial"/>
              </a:rPr>
              <a:t>avistamientos de naves</a:t>
            </a:r>
            <a:r>
              <a:rPr lang="es-ES" sz="2200" b="0" i="0" u="none" strike="noStrike" cap="none" dirty="0">
                <a:latin typeface="Arial"/>
                <a:ea typeface="Arial"/>
                <a:cs typeface="Arial"/>
                <a:sym typeface="Arial"/>
              </a:rPr>
              <a:t>, previa cita con los seres de las estrellas quienes determinaban un día, hora, y lugar, y aparecían con sus naves señalándoles que efectivamente el </a:t>
            </a:r>
            <a:r>
              <a:rPr lang="es-ES" sz="2200" b="1" i="0" u="none" strike="noStrike" cap="none" dirty="0">
                <a:latin typeface="Arial"/>
                <a:ea typeface="Arial"/>
                <a:cs typeface="Arial"/>
                <a:sym typeface="Arial"/>
              </a:rPr>
              <a:t>contacto extraterrestre era auténtico</a:t>
            </a:r>
            <a:r>
              <a:rPr lang="es-ES" sz="2200" b="0" i="0" u="none" strike="noStrike" cap="none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s-ES" sz="22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 b="0" i="0" u="none" strike="noStrike" cap="none" dirty="0">
                <a:latin typeface="Arial"/>
                <a:ea typeface="Arial"/>
                <a:cs typeface="Arial"/>
                <a:sym typeface="Arial"/>
              </a:rPr>
              <a:t>Muchos de estos relatos están en el libro “Los Guías Estelares”</a:t>
            </a:r>
            <a:endParaRPr sz="2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1669" y="856974"/>
            <a:ext cx="4662012" cy="293443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5580000" y="3960000"/>
            <a:ext cx="3780000" cy="60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 dirty="0">
                <a:latin typeface="Arial"/>
                <a:ea typeface="Arial"/>
                <a:cs typeface="Arial"/>
                <a:sym typeface="Arial"/>
              </a:rPr>
              <a:t>Fotografía tomada el 31 de Agosto de 1982</a:t>
            </a:r>
            <a:endParaRPr sz="1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/>
        </p:nvSpPr>
        <p:spPr>
          <a:xfrm>
            <a:off x="322891" y="409574"/>
            <a:ext cx="2814729" cy="496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En años sucesivos fueron entrando nuevos miembros de la Confederación de Mundos de la Galaxia, quienes transmitieron su amor y sus palabras.</a:t>
            </a: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lang="es-ES" sz="2000" dirty="0"/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Cada uno tiene su especialidad y su grado de vibración, y son de diferentes lugares de la galaxia.</a:t>
            </a: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lang="es-ES" sz="2000" dirty="0"/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es-E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Estos son solo algunos de ellos.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6362" y="285020"/>
            <a:ext cx="1586504" cy="218649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/>
          <p:nvPr/>
        </p:nvSpPr>
        <p:spPr>
          <a:xfrm>
            <a:off x="2851523" y="2471763"/>
            <a:ext cx="2340000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 dirty="0">
                <a:latin typeface="Arial Narrow" panose="020B0606020202030204" pitchFamily="34" charset="0"/>
                <a:sym typeface="Arial"/>
              </a:rPr>
              <a:t>OSTRACITA</a:t>
            </a:r>
            <a:endParaRPr sz="1800" b="1" i="0" u="none" strike="noStrike" cap="none" dirty="0">
              <a:latin typeface="Arial Narrow" panose="020B0606020202030204" pitchFamily="34" charset="0"/>
              <a:sym typeface="Arial"/>
            </a:endParaRPr>
          </a:p>
        </p:txBody>
      </p:sp>
      <p:pic>
        <p:nvPicPr>
          <p:cNvPr id="2" name="Google Shape;107;p20">
            <a:extLst>
              <a:ext uri="{FF2B5EF4-FFF2-40B4-BE49-F238E27FC236}">
                <a16:creationId xmlns:a16="http://schemas.microsoft.com/office/drawing/2014/main" id="{674E5033-967D-E4E3-E9B5-759C4C2349B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1608" y="277091"/>
            <a:ext cx="1497649" cy="2186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8;p20">
            <a:extLst>
              <a:ext uri="{FF2B5EF4-FFF2-40B4-BE49-F238E27FC236}">
                <a16:creationId xmlns:a16="http://schemas.microsoft.com/office/drawing/2014/main" id="{F6C0BEDD-62E4-1690-3506-F6DEF5EA3DD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0471" y="259809"/>
            <a:ext cx="1497649" cy="220642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9;p20">
            <a:extLst>
              <a:ext uri="{FF2B5EF4-FFF2-40B4-BE49-F238E27FC236}">
                <a16:creationId xmlns:a16="http://schemas.microsoft.com/office/drawing/2014/main" id="{1D129493-277A-3C72-037B-E1D6A48BA83F}"/>
              </a:ext>
            </a:extLst>
          </p:cNvPr>
          <p:cNvSpPr txBox="1"/>
          <p:nvPr/>
        </p:nvSpPr>
        <p:spPr>
          <a:xfrm>
            <a:off x="4789119" y="2463851"/>
            <a:ext cx="183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SILI-NUR</a:t>
            </a:r>
            <a:endParaRPr sz="1800" b="1" dirty="0">
              <a:latin typeface="Arial Narrow" panose="020B0606020202030204" pitchFamily="34" charset="0"/>
            </a:endParaRPr>
          </a:p>
        </p:txBody>
      </p:sp>
      <p:sp>
        <p:nvSpPr>
          <p:cNvPr id="5" name="Google Shape;110;p20">
            <a:extLst>
              <a:ext uri="{FF2B5EF4-FFF2-40B4-BE49-F238E27FC236}">
                <a16:creationId xmlns:a16="http://schemas.microsoft.com/office/drawing/2014/main" id="{00426FB3-0819-B4FC-5B73-B226BCC0F125}"/>
              </a:ext>
            </a:extLst>
          </p:cNvPr>
          <p:cNvSpPr txBox="1"/>
          <p:nvPr/>
        </p:nvSpPr>
        <p:spPr>
          <a:xfrm>
            <a:off x="6309192" y="2478184"/>
            <a:ext cx="183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algn="ctr"/>
            <a:r>
              <a:rPr lang="es-ES" sz="1800" b="1" dirty="0">
                <a:latin typeface="Arial Narrow" panose="020B0606020202030204" pitchFamily="34" charset="0"/>
              </a:rPr>
              <a:t>OLIÓN</a:t>
            </a:r>
            <a:endParaRPr sz="1800" b="1" dirty="0">
              <a:latin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7573A-06A4-7302-D4D4-D621F3F9E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1485" y="279935"/>
            <a:ext cx="1586504" cy="21982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7A732C-736C-79D2-9424-AEDA8F650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2419" y="2930347"/>
            <a:ext cx="1406838" cy="22301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2FB8EF-2FF7-1442-2CDF-8D621F8B7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1508" y="2914236"/>
            <a:ext cx="1403309" cy="2207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D52FB9-B2AF-E019-2374-58B9275C1E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3845" y="2928899"/>
            <a:ext cx="1406838" cy="2230126"/>
          </a:xfrm>
          <a:prstGeom prst="rect">
            <a:avLst/>
          </a:prstGeom>
        </p:spPr>
      </p:pic>
      <p:sp>
        <p:nvSpPr>
          <p:cNvPr id="14" name="Google Shape;110;p20">
            <a:extLst>
              <a:ext uri="{FF2B5EF4-FFF2-40B4-BE49-F238E27FC236}">
                <a16:creationId xmlns:a16="http://schemas.microsoft.com/office/drawing/2014/main" id="{E94A2602-9510-406E-F43D-9D7E2BCEC6D7}"/>
              </a:ext>
            </a:extLst>
          </p:cNvPr>
          <p:cNvSpPr txBox="1"/>
          <p:nvPr/>
        </p:nvSpPr>
        <p:spPr>
          <a:xfrm>
            <a:off x="8001516" y="2480571"/>
            <a:ext cx="183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algn="ctr"/>
            <a:r>
              <a:rPr lang="es-ES" sz="1800" b="1" dirty="0">
                <a:latin typeface="Arial Narrow" panose="020B0606020202030204" pitchFamily="34" charset="0"/>
              </a:rPr>
              <a:t>AUMNOR</a:t>
            </a:r>
            <a:endParaRPr sz="1800" b="1" dirty="0">
              <a:latin typeface="Arial Narrow" panose="020B0606020202030204" pitchFamily="34" charset="0"/>
            </a:endParaRPr>
          </a:p>
        </p:txBody>
      </p:sp>
      <p:sp>
        <p:nvSpPr>
          <p:cNvPr id="15" name="Google Shape;101;p19">
            <a:extLst>
              <a:ext uri="{FF2B5EF4-FFF2-40B4-BE49-F238E27FC236}">
                <a16:creationId xmlns:a16="http://schemas.microsoft.com/office/drawing/2014/main" id="{42BEFF59-85BD-D35F-3749-922B86364E98}"/>
              </a:ext>
            </a:extLst>
          </p:cNvPr>
          <p:cNvSpPr txBox="1"/>
          <p:nvPr/>
        </p:nvSpPr>
        <p:spPr>
          <a:xfrm>
            <a:off x="6569530" y="5158752"/>
            <a:ext cx="1835100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800" b="1">
                <a:latin typeface="Bahnschrift SemiBold Condensed" panose="020B0502040204020203" pitchFamily="34" charset="0"/>
              </a:defRPr>
            </a:lvl1pPr>
          </a:lstStyle>
          <a:p>
            <a:r>
              <a:rPr lang="es-ES" dirty="0">
                <a:latin typeface="Arial Narrow" panose="020B0606020202030204" pitchFamily="34" charset="0"/>
              </a:rPr>
              <a:t>NOIWANAK</a:t>
            </a:r>
            <a:endParaRPr dirty="0">
              <a:latin typeface="Arial Narrow" panose="020B0606020202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9967203-EEA4-7047-1FBA-DA0836ADD2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34571" y="2914236"/>
            <a:ext cx="1403309" cy="2201269"/>
          </a:xfrm>
          <a:prstGeom prst="rect">
            <a:avLst/>
          </a:prstGeom>
        </p:spPr>
      </p:pic>
      <p:sp>
        <p:nvSpPr>
          <p:cNvPr id="18" name="Google Shape;101;p19">
            <a:extLst>
              <a:ext uri="{FF2B5EF4-FFF2-40B4-BE49-F238E27FC236}">
                <a16:creationId xmlns:a16="http://schemas.microsoft.com/office/drawing/2014/main" id="{E0D6145E-B2A4-4516-85FF-93384582919D}"/>
              </a:ext>
            </a:extLst>
          </p:cNvPr>
          <p:cNvSpPr txBox="1"/>
          <p:nvPr/>
        </p:nvSpPr>
        <p:spPr>
          <a:xfrm>
            <a:off x="2889614" y="5167744"/>
            <a:ext cx="2340000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SHILCARS</a:t>
            </a:r>
            <a:endParaRPr sz="1800" b="1" dirty="0">
              <a:latin typeface="Arial Narrow" panose="020B0606020202030204" pitchFamily="34" charset="0"/>
            </a:endParaRPr>
          </a:p>
        </p:txBody>
      </p:sp>
      <p:sp>
        <p:nvSpPr>
          <p:cNvPr id="19" name="Google Shape;101;p19">
            <a:extLst>
              <a:ext uri="{FF2B5EF4-FFF2-40B4-BE49-F238E27FC236}">
                <a16:creationId xmlns:a16="http://schemas.microsoft.com/office/drawing/2014/main" id="{74E97F45-7CF8-5AFF-0D7A-CC5CF4376B6F}"/>
              </a:ext>
            </a:extLst>
          </p:cNvPr>
          <p:cNvSpPr txBox="1"/>
          <p:nvPr/>
        </p:nvSpPr>
        <p:spPr>
          <a:xfrm>
            <a:off x="5040312" y="5176576"/>
            <a:ext cx="1529218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algn="ctr"/>
            <a:r>
              <a:rPr lang="es-ES" sz="1800" b="1" dirty="0">
                <a:latin typeface="Arial Narrow" panose="020B0606020202030204" pitchFamily="34" charset="0"/>
              </a:rPr>
              <a:t>MELCOR</a:t>
            </a:r>
            <a:endParaRPr sz="1800" b="1" dirty="0">
              <a:latin typeface="Arial Narrow" panose="020B0606020202030204" pitchFamily="34" charset="0"/>
            </a:endParaRPr>
          </a:p>
        </p:txBody>
      </p:sp>
      <p:sp>
        <p:nvSpPr>
          <p:cNvPr id="22" name="Google Shape;101;p19">
            <a:extLst>
              <a:ext uri="{FF2B5EF4-FFF2-40B4-BE49-F238E27FC236}">
                <a16:creationId xmlns:a16="http://schemas.microsoft.com/office/drawing/2014/main" id="{02899E00-1E5A-AB83-CEC3-EE0AAB842B84}"/>
              </a:ext>
            </a:extLst>
          </p:cNvPr>
          <p:cNvSpPr txBox="1"/>
          <p:nvPr/>
        </p:nvSpPr>
        <p:spPr>
          <a:xfrm>
            <a:off x="8144292" y="5146840"/>
            <a:ext cx="1835100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 algn="ctr"/>
            <a:r>
              <a:rPr lang="es-ES" sz="1800" b="1" dirty="0">
                <a:latin typeface="Arial Narrow" panose="020B0606020202030204" pitchFamily="34" charset="0"/>
              </a:rPr>
              <a:t>AIUM OM</a:t>
            </a:r>
            <a:endParaRPr sz="1800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/>
        </p:nvSpPr>
        <p:spPr>
          <a:xfrm>
            <a:off x="678225" y="439963"/>
            <a:ext cx="4231800" cy="4416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01600" lvl="0" algn="just" rtl="0">
              <a:spcBef>
                <a:spcPts val="1417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ES" sz="2000" dirty="0">
                <a:solidFill>
                  <a:schemeClr val="dk1"/>
                </a:solidFill>
              </a:rPr>
              <a:t>Junto a nuevos miembros del grupo crearon la</a:t>
            </a:r>
            <a:r>
              <a:rPr lang="es-ES" sz="2000" b="1" dirty="0">
                <a:solidFill>
                  <a:schemeClr val="dk1"/>
                </a:solidFill>
              </a:rPr>
              <a:t> </a:t>
            </a:r>
            <a:r>
              <a:rPr lang="es-ES" sz="2000" dirty="0">
                <a:solidFill>
                  <a:schemeClr val="dk1"/>
                </a:solidFill>
              </a:rPr>
              <a:t>asociación sin ánimo de lucro</a:t>
            </a:r>
            <a:r>
              <a:rPr lang="es-ES" sz="2000" b="1" dirty="0">
                <a:solidFill>
                  <a:schemeClr val="dk1"/>
                </a:solidFill>
              </a:rPr>
              <a:t> Tseyor Centro de Estudios Socioculturales</a:t>
            </a:r>
            <a:r>
              <a:rPr lang="es-ES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101600" lvl="0" algn="just" rtl="0">
              <a:spcBef>
                <a:spcPts val="1417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ES" sz="2000" dirty="0">
                <a:solidFill>
                  <a:schemeClr val="dk1"/>
                </a:solidFill>
              </a:rPr>
              <a:t>Años más tarde se unieron muchas más personas y se creó la </a:t>
            </a:r>
            <a:r>
              <a:rPr lang="es-ES" sz="2000" b="1" dirty="0">
                <a:solidFill>
                  <a:schemeClr val="dk1"/>
                </a:solidFill>
              </a:rPr>
              <a:t>Universidad Tseyor de Granada,</a:t>
            </a:r>
            <a:r>
              <a:rPr lang="es-ES" sz="2000" dirty="0">
                <a:solidFill>
                  <a:schemeClr val="dk1"/>
                </a:solidFill>
              </a:rPr>
              <a:t> y posteriormente la</a:t>
            </a:r>
            <a:r>
              <a:rPr lang="es-ES" sz="2000" b="1" dirty="0">
                <a:solidFill>
                  <a:schemeClr val="dk1"/>
                </a:solidFill>
              </a:rPr>
              <a:t> ONG Mundo Armónico Tseyor.</a:t>
            </a:r>
          </a:p>
          <a:p>
            <a:pPr marL="101600" lvl="0" algn="just" rtl="0">
              <a:spcBef>
                <a:spcPts val="1417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ES" sz="2000" b="1" dirty="0">
                <a:solidFill>
                  <a:schemeClr val="dk1"/>
                </a:solidFill>
              </a:rPr>
              <a:t>En Chile</a:t>
            </a:r>
            <a:r>
              <a:rPr lang="es-ES" sz="2000" dirty="0">
                <a:solidFill>
                  <a:schemeClr val="dk1"/>
                </a:solidFill>
              </a:rPr>
              <a:t> la ONG ha sido registrada y se ha puesto en marcha </a:t>
            </a:r>
            <a:r>
              <a:rPr lang="es-ES" sz="2000" b="1" dirty="0">
                <a:solidFill>
                  <a:schemeClr val="dk1"/>
                </a:solidFill>
              </a:rPr>
              <a:t>en 2023</a:t>
            </a:r>
            <a:r>
              <a:rPr lang="es-ES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42400" y="2835275"/>
            <a:ext cx="2160000" cy="21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6400" y="2835275"/>
            <a:ext cx="1386673" cy="21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29124" y="554263"/>
            <a:ext cx="4073276" cy="1893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3306A6-9582-EB88-865C-298C0B124855}"/>
              </a:ext>
            </a:extLst>
          </p:cNvPr>
          <p:cNvSpPr txBox="1"/>
          <p:nvPr/>
        </p:nvSpPr>
        <p:spPr>
          <a:xfrm>
            <a:off x="562013" y="480784"/>
            <a:ext cx="875339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Durante estos años hemos recibido más de </a:t>
            </a:r>
            <a:r>
              <a:rPr lang="es-ES" sz="2000" b="1" dirty="0"/>
              <a:t>1500 comunicaciones</a:t>
            </a:r>
            <a:r>
              <a:rPr lang="es-ES" sz="2000" dirty="0"/>
              <a:t>, de las cuales se han generado más de </a:t>
            </a:r>
            <a:r>
              <a:rPr lang="es-ES" sz="2000" b="1" dirty="0"/>
              <a:t>400 libros</a:t>
            </a:r>
            <a:r>
              <a:rPr lang="es-ES" sz="2000" dirty="0"/>
              <a:t>, disponibles todos gratuitamente en nuestro sitio web.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Muchos hemos podido disfrutar de las palabras, sugerencias, referencias, y</a:t>
            </a:r>
            <a:r>
              <a:rPr lang="es-ES" sz="2000" b="1" dirty="0"/>
              <a:t> energía amorosa </a:t>
            </a:r>
            <a:r>
              <a:rPr lang="es-ES" sz="2000" dirty="0"/>
              <a:t>de nuestros tutores, amigos y hermanos de la </a:t>
            </a:r>
            <a:r>
              <a:rPr lang="es-ES" sz="2000" b="1" dirty="0"/>
              <a:t>Confederación de Mundos de la Galaxia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Somos una gran familia, de distintos países: España, Chile, México, Panamá, Venezuela, Perú, Costa Rica…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Hemos participado en congresos internacionales, en encuentros, convivencias, y siempre hemos podido saborear la </a:t>
            </a:r>
            <a:r>
              <a:rPr lang="es-ES" sz="2000" b="1" dirty="0"/>
              <a:t>energía vivificadora </a:t>
            </a:r>
            <a:r>
              <a:rPr lang="es-ES" sz="2000" dirty="0"/>
              <a:t>de un </a:t>
            </a:r>
            <a:r>
              <a:rPr lang="es-ES" sz="2000" b="1" dirty="0"/>
              <a:t>aprendizaje sencillo, humilde</a:t>
            </a:r>
            <a:r>
              <a:rPr lang="es-ES" sz="2000" dirty="0"/>
              <a:t>, pero de carácter </a:t>
            </a:r>
            <a:r>
              <a:rPr lang="es-ES" sz="2000" b="1" dirty="0"/>
              <a:t>evolutivo y trascendente</a:t>
            </a:r>
            <a:r>
              <a:rPr lang="es-ES" sz="2000" dirty="0"/>
              <a:t>, cuando parte de la </a:t>
            </a:r>
            <a:r>
              <a:rPr lang="es-ES" sz="2000" b="1" dirty="0"/>
              <a:t>unidad grupal</a:t>
            </a:r>
            <a:r>
              <a:rPr lang="es-E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2432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7E6E99-0A71-6840-3EAB-3BCEEDA9B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8144"/>
            <a:ext cx="3225800" cy="27823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77C1B0-ECD1-8D59-408C-A4E79F8F2E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6607"/>
          <a:stretch/>
        </p:blipFill>
        <p:spPr>
          <a:xfrm>
            <a:off x="5862728" y="-38100"/>
            <a:ext cx="4250590" cy="3065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9C2863-6D78-1C68-78A6-8AA1CF6C79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15448"/>
          <a:stretch/>
        </p:blipFill>
        <p:spPr>
          <a:xfrm>
            <a:off x="6945617" y="2889616"/>
            <a:ext cx="3135007" cy="2782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05D184-78BC-976C-D77B-601DEEF0DD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9832"/>
          <a:stretch/>
        </p:blipFill>
        <p:spPr>
          <a:xfrm>
            <a:off x="1" y="99"/>
            <a:ext cx="5969000" cy="3027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F218E8-1E58-FE2D-B80B-BAA6E04863A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874" r="4000"/>
          <a:stretch/>
        </p:blipFill>
        <p:spPr>
          <a:xfrm>
            <a:off x="3067050" y="2957807"/>
            <a:ext cx="3984840" cy="27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72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1048</Words>
  <Application>Microsoft Office PowerPoint</Application>
  <PresentationFormat>Custom</PresentationFormat>
  <Paragraphs>98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 Display</vt:lpstr>
      <vt:lpstr>Bahnschrift SemiBold Condensed</vt:lpstr>
      <vt:lpstr>Andreas</vt:lpstr>
      <vt:lpstr>Arial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</dc:creator>
  <cp:lastModifiedBy>Marcel Soler</cp:lastModifiedBy>
  <cp:revision>139</cp:revision>
  <dcterms:modified xsi:type="dcterms:W3CDTF">2024-01-10T20:34:31Z</dcterms:modified>
</cp:coreProperties>
</file>